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76" r:id="rId2"/>
    <p:sldId id="268" r:id="rId3"/>
    <p:sldId id="270" r:id="rId4"/>
    <p:sldId id="269" r:id="rId5"/>
    <p:sldId id="271" r:id="rId6"/>
    <p:sldId id="272" r:id="rId7"/>
    <p:sldId id="263" r:id="rId8"/>
    <p:sldId id="275" r:id="rId9"/>
    <p:sldId id="273" r:id="rId10"/>
    <p:sldId id="261" r:id="rId11"/>
    <p:sldId id="274" r:id="rId12"/>
    <p:sldId id="277" r:id="rId13"/>
    <p:sldId id="27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491B52-7E29-4A0A-82BC-5544808F87F8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0FD94D-6FA0-4AD7-A8C4-8D399BD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065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9B5800B-E6BF-4CF4-94BA-0E0952C5AA9A}" type="datetime5">
              <a:rPr lang="en-US" smtClean="0"/>
              <a:t>11-Nov-25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59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3C548-A262-4B3D-BF43-31C92F522BA9}" type="datetime5">
              <a:rPr lang="en-US" smtClean="0"/>
              <a:t>11-Nov-25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622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62FBE-3896-4ED7-940E-E0B802A4EE8A}" type="datetime5">
              <a:rPr lang="en-US" smtClean="0"/>
              <a:t>11-Nov-25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139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766FC-B180-4E70-9482-28263774F6D5}" type="datetime5">
              <a:rPr lang="en-US" smtClean="0"/>
              <a:t>11-Nov-25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31388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5747-9C79-4AF9-9DFD-88981727D216}" type="datetime5">
              <a:rPr lang="en-US" smtClean="0"/>
              <a:t>11-Nov-25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992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5532-8473-4CC0-B495-66593F4EF0E8}" type="datetime5">
              <a:rPr lang="en-US" smtClean="0"/>
              <a:t>11-Nov-25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357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EAA91-1FEA-48E9-A831-8048EA009414}" type="datetime5">
              <a:rPr lang="en-US" smtClean="0"/>
              <a:t>11-Nov-25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9335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741A2-090B-44AE-850A-23B745BBD026}" type="datetime5">
              <a:rPr lang="en-US" smtClean="0"/>
              <a:t>11-Nov-25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666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D4497-F424-4594-A708-70F99FE49C8B}" type="datetime5">
              <a:rPr lang="en-US" smtClean="0"/>
              <a:t>11-Nov-25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915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5D0EF-A797-430D-98A9-14E756BE798E}" type="datetime5">
              <a:rPr lang="en-US" smtClean="0"/>
              <a:t>11-Nov-25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901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F69DC-B599-4353-B582-A85ACE67BCFE}" type="datetime5">
              <a:rPr lang="en-US" smtClean="0"/>
              <a:t>11-Nov-25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27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29C86-8CC8-48A9-94DD-ADD35B9E38A0}" type="datetime5">
              <a:rPr lang="en-US" smtClean="0"/>
              <a:t>11-Nov-25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855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5ACD0-8A75-460D-A7AA-593605BF4DAE}" type="datetime5">
              <a:rPr lang="en-US" smtClean="0"/>
              <a:t>11-Nov-25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5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9C647-4008-434B-9256-31F69C86904F}" type="datetime5">
              <a:rPr lang="en-US" smtClean="0"/>
              <a:t>11-Nov-25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851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C7DA1-0CD8-4602-85ED-706A94961DEF}" type="datetime5">
              <a:rPr lang="en-US" smtClean="0"/>
              <a:t>11-Nov-25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26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227EA-DCDB-4337-8E5D-F7B0E861AAD9}" type="datetime5">
              <a:rPr lang="en-US" smtClean="0"/>
              <a:t>11-Nov-25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88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43648-0F15-40FA-A8A2-C7A720BD9C02}" type="datetime5">
              <a:rPr lang="en-US" smtClean="0"/>
              <a:t>11-Nov-25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66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E337B-BAD6-47AD-92D6-7C76EE6BD496}" type="datetime5">
              <a:rPr lang="en-US" smtClean="0"/>
              <a:t>11-Nov-25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F57FE7-550A-4797-BEC6-459F0D579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772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539EDE-75C7-3869-DBCD-CF4AB4E01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48E275-1CE2-3E1E-0E1F-FD67BDB18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248399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E8B746-F451-28BC-9E39-C6F5BCFD7B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248399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11-Nov-25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5664C9C4-6BF8-D956-0CC0-3B2318CF2F27}"/>
              </a:ext>
            </a:extLst>
          </p:cNvPr>
          <p:cNvSpPr txBox="1">
            <a:spLocks/>
          </p:cNvSpPr>
          <p:nvPr/>
        </p:nvSpPr>
        <p:spPr>
          <a:xfrm>
            <a:off x="1899160" y="2460649"/>
            <a:ext cx="8393680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66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RESULTADOS Y HABITOS DE UN GRUPO DE ESTUDIANTES </a:t>
            </a:r>
            <a:endParaRPr lang="en-US" sz="66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49105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DA062B-D2C2-EEDE-6F1C-A83BC9CE18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0476" y="782452"/>
            <a:ext cx="9671047" cy="6075548"/>
          </a:xfrm>
          <a:prstGeom prst="rect">
            <a:avLst/>
          </a:prstGeom>
        </p:spPr>
      </p:pic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F0DAF958-308E-0501-9093-CBF9DBCA74AB}"/>
              </a:ext>
            </a:extLst>
          </p:cNvPr>
          <p:cNvSpPr txBox="1">
            <a:spLocks/>
          </p:cNvSpPr>
          <p:nvPr/>
        </p:nvSpPr>
        <p:spPr>
          <a:xfrm>
            <a:off x="1004006" y="-228600"/>
            <a:ext cx="10183983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CORRELACIONES VARIABLES </a:t>
            </a:r>
            <a:r>
              <a:rPr lang="es-ES" sz="4400" b="1" dirty="0" err="1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NUmÉRICAS</a:t>
            </a:r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 Y NOTAS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12051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008F19-EB99-C879-3F87-C3C7D3194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4F20084-A987-A886-62FA-30C3E16DF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248399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90FE16-86C8-A914-B3B5-7C22A529C5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248399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11-Nov-25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F13DE2A6-488A-18E2-64B3-8436C6AAB172}"/>
              </a:ext>
            </a:extLst>
          </p:cNvPr>
          <p:cNvSpPr txBox="1">
            <a:spLocks/>
          </p:cNvSpPr>
          <p:nvPr/>
        </p:nvSpPr>
        <p:spPr>
          <a:xfrm>
            <a:off x="1899160" y="-103416"/>
            <a:ext cx="8393680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CONCLUSIONES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DF9233C-B553-4EDE-2B61-86702C4959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757991"/>
              </p:ext>
            </p:extLst>
          </p:nvPr>
        </p:nvGraphicFramePr>
        <p:xfrm>
          <a:off x="736962" y="1066797"/>
          <a:ext cx="10718076" cy="4778826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0718076">
                  <a:extLst>
                    <a:ext uri="{9D8B030D-6E8A-4147-A177-3AD203B41FA5}">
                      <a16:colId xmlns:a16="http://schemas.microsoft.com/office/drawing/2014/main" val="1492316978"/>
                    </a:ext>
                  </a:extLst>
                </a:gridCol>
              </a:tblGrid>
              <a:tr h="1343706">
                <a:tc>
                  <a:txBody>
                    <a:bodyPr/>
                    <a:lstStyle/>
                    <a:p>
                      <a:pPr algn="l"/>
                      <a:r>
                        <a:rPr lang="es-ES" sz="180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GRUPO DE ESTUDIANTES VARIADO Y DIVERSO: </a:t>
                      </a:r>
                      <a:r>
                        <a:rPr lang="es-ES" sz="1800" b="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Representación similar y suficiente de las categorías de las variables categóricas, como el género, la calidad de la dieta y del internet o de la educación de los padres.</a:t>
                      </a:r>
                    </a:p>
                    <a:p>
                      <a:pPr algn="l"/>
                      <a:r>
                        <a:rPr lang="es-ES" sz="1800" b="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Con excepción de variables como tener un trabajo a tiempo parcial o la participación en actividades extracurriculares donde predomina el “NO”.</a:t>
                      </a:r>
                      <a:endParaRPr lang="es-ES" sz="1800" b="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243701"/>
                  </a:ext>
                </a:extLst>
              </a:tr>
              <a:tr h="858780">
                <a:tc>
                  <a:txBody>
                    <a:bodyPr/>
                    <a:lstStyle/>
                    <a:p>
                      <a:pPr algn="l"/>
                      <a:r>
                        <a:rPr lang="es-ES" sz="1800" b="1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VARIABLES NUMÉRICAS CON VALORES ESPERADOS Y RAZONABLES: </a:t>
                      </a:r>
                      <a:r>
                        <a:rPr lang="es-ES" sz="1800" b="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Los valores centrales de todas las variables numéricas tienen sentido y entran dentro de los esperable.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858185"/>
                  </a:ext>
                </a:extLst>
              </a:tr>
              <a:tr h="858780">
                <a:tc>
                  <a:txBody>
                    <a:bodyPr/>
                    <a:lstStyle/>
                    <a:p>
                      <a:pPr algn="l"/>
                      <a:r>
                        <a:rPr lang="es-ES" sz="1800" b="1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BUENOS RESULTADOS ACADÉMICOS: </a:t>
                      </a:r>
                      <a:r>
                        <a:rPr lang="es-ES" sz="1800" b="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Casi el 90% de los alumnos aprueban y el notable es la nota más repetida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2239273"/>
                  </a:ext>
                </a:extLst>
              </a:tr>
              <a:tr h="858780">
                <a:tc>
                  <a:txBody>
                    <a:bodyPr/>
                    <a:lstStyle/>
                    <a:p>
                      <a:pPr algn="l"/>
                      <a:r>
                        <a:rPr lang="es-ES" sz="1800" b="1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CORRELACIÓN ALTA  DE RESULTADOS CON LAS HORAS DE ESTUDIO: </a:t>
                      </a:r>
                      <a:r>
                        <a:rPr lang="es-ES" sz="1800" b="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0.8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9087032"/>
                  </a:ext>
                </a:extLst>
              </a:tr>
              <a:tr h="858780">
                <a:tc>
                  <a:txBody>
                    <a:bodyPr/>
                    <a:lstStyle/>
                    <a:p>
                      <a:pPr algn="l"/>
                      <a:r>
                        <a:rPr lang="es-ES" sz="1800" b="1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CORRELACIÓN MUY DÉBIL CON HORAS DE NETFLIX, REDES SOCIALES, EJERCICIO O SALUD MENTAL Y NULA CON EL RESTO DE VARIABLES.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10384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6587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2F63B-59FF-6A62-B78A-C0B5DDE15B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A5E3F2-272B-FB06-C74A-7E21C089E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430961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08D460-B8A6-6C22-4CBB-5041989A48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430960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12-Nov-25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243EFF79-9957-C1C9-3094-76CE627D9A33}"/>
              </a:ext>
            </a:extLst>
          </p:cNvPr>
          <p:cNvSpPr txBox="1">
            <a:spLocks/>
          </p:cNvSpPr>
          <p:nvPr/>
        </p:nvSpPr>
        <p:spPr>
          <a:xfrm>
            <a:off x="1899160" y="-212273"/>
            <a:ext cx="8393680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RANKING DE ALUMNOS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5214A26-D85D-6959-1B21-02909A110F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693134"/>
              </p:ext>
            </p:extLst>
          </p:nvPr>
        </p:nvGraphicFramePr>
        <p:xfrm>
          <a:off x="251972" y="1127760"/>
          <a:ext cx="2741561" cy="46024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741561">
                  <a:extLst>
                    <a:ext uri="{9D8B030D-6E8A-4147-A177-3AD203B41FA5}">
                      <a16:colId xmlns:a16="http://schemas.microsoft.com/office/drawing/2014/main" val="1492316978"/>
                    </a:ext>
                  </a:extLst>
                </a:gridCol>
              </a:tblGrid>
              <a:tr h="331196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MEJOR NOTA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43701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Chico, 22 años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858185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4.2 horas estudio al día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828129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80% de asistencia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439742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0.4 horas entre Netflix y RRSS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2434573"/>
                  </a:ext>
                </a:extLst>
              </a:tr>
              <a:tr h="57206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 trabaja / Si participa en extracurriculares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5224879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Mal internet, Mala Dieta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7776666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Bachiller (Estudios Parental)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766221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Duerme 7.9 horas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9450811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Ejercicio 3 días a la semana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6488025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9/10 en salud mental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833864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Nota = 100/100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222111"/>
                  </a:ext>
                </a:extLst>
              </a:tr>
              <a:tr h="3311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S1230 = </a:t>
                      </a:r>
                      <a:r>
                        <a:rPr lang="es-ES" sz="1600" b="1" dirty="0">
                          <a:latin typeface="Arial Nova Cond" panose="020B0506020202020204" pitchFamily="34" charset="0"/>
                        </a:rPr>
                        <a:t>MATEO ALVAREZ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201651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DBEDB279-E3D5-94E1-0912-2C29E9B8B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533" y="1127760"/>
            <a:ext cx="3030946" cy="4602480"/>
          </a:xfrm>
          <a:prstGeom prst="rect">
            <a:avLst/>
          </a:prstGeom>
        </p:spPr>
      </p:pic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4454AC3B-DB1F-0195-5974-5DEF6DCA0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829160"/>
              </p:ext>
            </p:extLst>
          </p:nvPr>
        </p:nvGraphicFramePr>
        <p:xfrm>
          <a:off x="6024479" y="1155791"/>
          <a:ext cx="2741561" cy="46024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741561">
                  <a:extLst>
                    <a:ext uri="{9D8B030D-6E8A-4147-A177-3AD203B41FA5}">
                      <a16:colId xmlns:a16="http://schemas.microsoft.com/office/drawing/2014/main" val="1492316978"/>
                    </a:ext>
                  </a:extLst>
                </a:gridCol>
              </a:tblGrid>
              <a:tr h="27845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MEJOR RENDIMIENTO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43701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Chica, 23 años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858185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0 horas estudio al día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828129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85% de asistencia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439742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2.3 horas entre Netflix y RRSS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2434573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 trabaja / Si participa en extracurriculares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5224879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 err="1">
                          <a:latin typeface="Arial Nova Cond" panose="020B0506020202020204" pitchFamily="34" charset="0"/>
                        </a:rPr>
                        <a:t>Average</a:t>
                      </a: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 internet, </a:t>
                      </a:r>
                      <a:r>
                        <a:rPr lang="es-ES" sz="1600" dirty="0" err="1">
                          <a:latin typeface="Arial Nova Cond" panose="020B0506020202020204" pitchFamily="34" charset="0"/>
                        </a:rPr>
                        <a:t>Average</a:t>
                      </a: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 Dieta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7776666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Master (Estudios Parental)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766221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Duerme 8 horas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9450811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Ejercicio 6 días a la semana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6488025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8/10 en salud mental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833864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Nota = 5.6/100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222111"/>
                  </a:ext>
                </a:extLst>
              </a:tr>
              <a:tr h="2784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S1000 = VALERIA CRUZ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201651"/>
                  </a:ext>
                </a:extLst>
              </a:tr>
            </a:tbl>
          </a:graphicData>
        </a:graphic>
      </p:graphicFrame>
      <p:pic>
        <p:nvPicPr>
          <p:cNvPr id="17" name="Picture 16">
            <a:extLst>
              <a:ext uri="{FF2B5EF4-FFF2-40B4-BE49-F238E27FC236}">
                <a16:creationId xmlns:a16="http://schemas.microsoft.com/office/drawing/2014/main" id="{EC1156AD-5526-82C0-E868-4D8F83DB1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6040" y="1127760"/>
            <a:ext cx="3068320" cy="460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918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21F753-21BD-63A4-3CA5-71671FA235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465D8A8-4027-0ABE-8C53-7E7A6A218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430961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ED296D-0310-4652-1047-ABE382F99B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430960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12-Nov-25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C2185AD2-1C14-E682-B1AD-8B12F98C6488}"/>
              </a:ext>
            </a:extLst>
          </p:cNvPr>
          <p:cNvSpPr txBox="1">
            <a:spLocks/>
          </p:cNvSpPr>
          <p:nvPr/>
        </p:nvSpPr>
        <p:spPr>
          <a:xfrm>
            <a:off x="1899160" y="-212273"/>
            <a:ext cx="8393680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RANKING DE ALUMNOS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9E33952-648C-0E0E-7032-C1EDA81FE1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888500"/>
              </p:ext>
            </p:extLst>
          </p:nvPr>
        </p:nvGraphicFramePr>
        <p:xfrm>
          <a:off x="6165442" y="985156"/>
          <a:ext cx="2651867" cy="4846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51867">
                  <a:extLst>
                    <a:ext uri="{9D8B030D-6E8A-4147-A177-3AD203B41FA5}">
                      <a16:colId xmlns:a16="http://schemas.microsoft.com/office/drawing/2014/main" val="14923169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PEOR RENDIMIENTO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437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Chico, 19 años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85818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8.3 horas estudio al día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18559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86.6% de asistencia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43649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5.9 horas entre Netflix y RRSS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97255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Si trabaja / No participa en extracurriculares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41023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 err="1">
                          <a:latin typeface="Arial Nova Cond" panose="020B0506020202020204" pitchFamily="34" charset="0"/>
                        </a:rPr>
                        <a:t>Average</a:t>
                      </a: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 internet, </a:t>
                      </a:r>
                      <a:r>
                        <a:rPr lang="es-ES" sz="1600" dirty="0" err="1">
                          <a:latin typeface="Arial Nova Cond" panose="020B0506020202020204" pitchFamily="34" charset="0"/>
                        </a:rPr>
                        <a:t>Average</a:t>
                      </a: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 Dieta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78274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Bachiller (Estudios Parentales)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623343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Duerme 6.5 horas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75112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Ejercicio 5 días a la semana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935786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9/10 en salud mental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2621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Nota = 100/100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82812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S1265 = DIEGO RAMÍREZ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439742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B69654F5-3B75-34F5-24C9-281B51C25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5230" y="985156"/>
            <a:ext cx="3068320" cy="484632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C009365-565F-5088-258D-625DE7CEB7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856999"/>
              </p:ext>
            </p:extLst>
          </p:nvPr>
        </p:nvGraphicFramePr>
        <p:xfrm>
          <a:off x="357640" y="985156"/>
          <a:ext cx="2741561" cy="48463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741561">
                  <a:extLst>
                    <a:ext uri="{9D8B030D-6E8A-4147-A177-3AD203B41FA5}">
                      <a16:colId xmlns:a16="http://schemas.microsoft.com/office/drawing/2014/main" val="14923169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PEOR NOTA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437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Chica, 18 años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85818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0.6 horas estudio al día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18559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79.9% de asistencia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543649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6.1 horas entre Netflix y RRSS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97255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 trabaja / No participa en extracurriculares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41023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Buen internet, Buena Dieta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78274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Universidad (Estudios Parentales)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623343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Duerme 5.2 horas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75112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Ejercicio 1 días a la semana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935786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4/10 en salud mental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26219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Nota = 18.4/100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82812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S1230 = </a:t>
                      </a:r>
                      <a:r>
                        <a:rPr lang="es-ES" sz="1600" b="1" dirty="0">
                          <a:latin typeface="Arial Nova Cond" panose="020B0506020202020204" pitchFamily="34" charset="0"/>
                        </a:rPr>
                        <a:t>LUCIA TORRES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439742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DE2ACF98-9A2D-D2EA-ED2A-001874C96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981" y="985156"/>
            <a:ext cx="3068320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864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F62DF8-1DA5-8C31-0510-0E1BBEC5B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248399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E25BA-5A4E-D418-9FC1-948875010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248399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11-Nov-25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698E9984-0D5E-1B32-E41E-1097463B4B80}"/>
              </a:ext>
            </a:extLst>
          </p:cNvPr>
          <p:cNvSpPr txBox="1">
            <a:spLocks/>
          </p:cNvSpPr>
          <p:nvPr/>
        </p:nvSpPr>
        <p:spPr>
          <a:xfrm>
            <a:off x="1899160" y="109334"/>
            <a:ext cx="8393680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CONTENIDO DEL DATASET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05FD969-1561-327D-70C6-F7C9D9586A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7205276"/>
              </p:ext>
            </p:extLst>
          </p:nvPr>
        </p:nvGraphicFramePr>
        <p:xfrm>
          <a:off x="3621482" y="1398044"/>
          <a:ext cx="4863737" cy="43891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394857">
                  <a:extLst>
                    <a:ext uri="{9D8B030D-6E8A-4147-A177-3AD203B41FA5}">
                      <a16:colId xmlns:a16="http://schemas.microsoft.com/office/drawing/2014/main" val="2874057956"/>
                    </a:ext>
                  </a:extLst>
                </a:gridCol>
                <a:gridCol w="2468880">
                  <a:extLst>
                    <a:ext uri="{9D8B030D-6E8A-4147-A177-3AD203B41FA5}">
                      <a16:colId xmlns:a16="http://schemas.microsoft.com/office/drawing/2014/main" val="14923169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sz="1600" b="1" dirty="0">
                          <a:solidFill>
                            <a:schemeClr val="bg1"/>
                          </a:solidFill>
                          <a:latin typeface="Arial Nova Cond" panose="020F0502020204030204" pitchFamily="34" charset="0"/>
                        </a:rPr>
                        <a:t>VARIABLES NUMÉRICAS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 Nova Cond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1" dirty="0">
                          <a:solidFill>
                            <a:schemeClr val="bg1"/>
                          </a:solidFill>
                          <a:latin typeface="Arial Nova Cond" panose="020F0502020204030204" pitchFamily="34" charset="0"/>
                        </a:rPr>
                        <a:t>VARIABLES CATEGÓRICAS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 Nova Cond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243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/>
                        <a:t>EDAD</a:t>
                      </a:r>
                      <a:endParaRPr lang="es-ES" sz="1600" dirty="0">
                        <a:latin typeface="Arial Nova Cond" panose="020F050202020403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CALIDAD DE LA DIETA</a:t>
                      </a:r>
                      <a:endParaRPr lang="en-US" sz="1600" dirty="0">
                        <a:latin typeface="Arial Nova Cond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85818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HORAS DE ESTUDIO AL DIA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CALIDAD DEL INTERNET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3828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HORAS DE REDES SOCIALES AL DIA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EDUCACIÓN DE LOS PADRES</a:t>
                      </a:r>
                      <a:endParaRPr lang="en-US" sz="1600" dirty="0"/>
                    </a:p>
                    <a:p>
                      <a:pPr algn="ctr"/>
                      <a:endParaRPr lang="en-US" sz="1600" dirty="0">
                        <a:latin typeface="Arial Nova Cond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42719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HORAS DE NETFLIX AL DIA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PARTCIPACION EXTRACURRICULAR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94397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PORCENTAJE DE ASISTENCIA A CLASE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SALUD MENTAL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908799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HORAS DE SUEÑO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TRABAJO A TIEMPO PARCIAL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74316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/>
                        <a:t>DIAS DE EJERCICIO SEMANALES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0" dirty="0"/>
                        <a:t>ID del ESTUDIANTE</a:t>
                      </a:r>
                      <a:endParaRPr lang="en-US" sz="1600" b="0" dirty="0">
                        <a:latin typeface="Arial Nova Cond" panose="020F050202020403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674486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A3B1535-33D5-51A5-F3E4-A4E2CA264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073691"/>
              </p:ext>
            </p:extLst>
          </p:nvPr>
        </p:nvGraphicFramePr>
        <p:xfrm>
          <a:off x="9255041" y="2863181"/>
          <a:ext cx="2272930" cy="20726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272930">
                  <a:extLst>
                    <a:ext uri="{9D8B030D-6E8A-4147-A177-3AD203B41FA5}">
                      <a16:colId xmlns:a16="http://schemas.microsoft.com/office/drawing/2014/main" val="14923169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VARIABLES PRINCIPALES</a:t>
                      </a:r>
                      <a:endParaRPr lang="en-US" sz="1600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437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NOTA NUMÉRICA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85818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NOTA CATEGÓRICA (BINARIA)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382812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NOTA CATEGÓRICA (PROGRESIVA)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943974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860AD7C-CEC9-909E-B612-4F5E05ACDC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9119779"/>
              </p:ext>
            </p:extLst>
          </p:nvPr>
        </p:nvGraphicFramePr>
        <p:xfrm>
          <a:off x="946660" y="3228941"/>
          <a:ext cx="1905000" cy="10972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val="14923169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REGISTROS</a:t>
                      </a:r>
                      <a:endParaRPr lang="en-US" sz="2000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2437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>
                          <a:latin typeface="Arial Nova Cond" panose="020B0506020202020204" pitchFamily="34" charset="0"/>
                        </a:rPr>
                        <a:t>1000 ESTUDIANTES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858185"/>
                  </a:ext>
                </a:extLst>
              </a:tr>
            </a:tbl>
          </a:graphicData>
        </a:graphic>
      </p:graphicFrame>
      <p:sp>
        <p:nvSpPr>
          <p:cNvPr id="12" name="Arrow: Right 11">
            <a:extLst>
              <a:ext uri="{FF2B5EF4-FFF2-40B4-BE49-F238E27FC236}">
                <a16:creationId xmlns:a16="http://schemas.microsoft.com/office/drawing/2014/main" id="{9B4551EA-3B10-6261-3534-11059D6E001F}"/>
              </a:ext>
            </a:extLst>
          </p:cNvPr>
          <p:cNvSpPr/>
          <p:nvPr/>
        </p:nvSpPr>
        <p:spPr>
          <a:xfrm>
            <a:off x="3083724" y="3597433"/>
            <a:ext cx="359228" cy="365125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164A6096-7DF8-F334-C4F5-D29104C6CBCC}"/>
              </a:ext>
            </a:extLst>
          </p:cNvPr>
          <p:cNvSpPr/>
          <p:nvPr/>
        </p:nvSpPr>
        <p:spPr>
          <a:xfrm>
            <a:off x="8711840" y="3597433"/>
            <a:ext cx="359228" cy="365125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65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BEF2B-D4EF-7649-2264-A90ABAF75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2E8FEFC-1B14-217A-2B02-0E26DEC6E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248399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8D334-3079-1E8F-6DEE-23AFD40D96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248399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11-Nov-25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95B94C-5A94-13B2-CD51-2DDDD8C73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08" y="674913"/>
            <a:ext cx="10960184" cy="6183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A21654-8034-FA21-19D9-3C365D9ED077}"/>
              </a:ext>
            </a:extLst>
          </p:cNvPr>
          <p:cNvSpPr txBox="1"/>
          <p:nvPr/>
        </p:nvSpPr>
        <p:spPr>
          <a:xfrm>
            <a:off x="3045279" y="0"/>
            <a:ext cx="610144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VARIABLES CATEGÓRICAS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63378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2AA7AD-AD37-2377-7938-53CB4E871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463CEE2-34C4-3062-2C2C-06F6CB6B4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248399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83236B-8F87-88C1-6DCF-ED8DE63572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248399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11-Nov-25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558E6C-CF91-90E3-EB9F-530DB1761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045" y="694846"/>
            <a:ext cx="10313909" cy="61631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052C2D6-BB26-D3FB-BA16-C25CAA81B0AC}"/>
              </a:ext>
            </a:extLst>
          </p:cNvPr>
          <p:cNvSpPr txBox="1"/>
          <p:nvPr/>
        </p:nvSpPr>
        <p:spPr>
          <a:xfrm>
            <a:off x="3045279" y="0"/>
            <a:ext cx="610144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VARIABLES NUMÉRICAS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10724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57384-290A-3DA8-2F10-CEEE464F4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69508B-263C-AE1A-EC92-94E42264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248399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B10DDF-CDE6-1503-BBBC-9F7A6DA44A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248399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11-Nov-25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03CC518F-2E41-D4A4-F11A-DE77D6E2E528}"/>
              </a:ext>
            </a:extLst>
          </p:cNvPr>
          <p:cNvSpPr txBox="1">
            <a:spLocks/>
          </p:cNvSpPr>
          <p:nvPr/>
        </p:nvSpPr>
        <p:spPr>
          <a:xfrm>
            <a:off x="3241022" y="10886"/>
            <a:ext cx="5709955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NOTAS DE LOS ESTUDIANTES 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EFAA62-7439-F262-3855-4AFCB54FC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5107"/>
            <a:ext cx="12192000" cy="424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748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DE5000-C510-5B0C-7105-AD76BEC73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014F90-8449-877C-10AE-57CD18FC8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248399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53A04-85F9-A793-9036-87B9259736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248399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11-Nov-25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520D378F-9B80-A6CD-AFB8-FF83700DA709}"/>
              </a:ext>
            </a:extLst>
          </p:cNvPr>
          <p:cNvSpPr txBox="1">
            <a:spLocks/>
          </p:cNvSpPr>
          <p:nvPr/>
        </p:nvSpPr>
        <p:spPr>
          <a:xfrm>
            <a:off x="1004007" y="87085"/>
            <a:ext cx="10183983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CORRELACIONES VARIABLES CATEGÓRICAS Y NOTAS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71A2860-646E-03F3-51F5-80D4271554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0562464"/>
              </p:ext>
            </p:extLst>
          </p:nvPr>
        </p:nvGraphicFramePr>
        <p:xfrm>
          <a:off x="1875655" y="1645920"/>
          <a:ext cx="8440686" cy="35661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62362">
                  <a:extLst>
                    <a:ext uri="{9D8B030D-6E8A-4147-A177-3AD203B41FA5}">
                      <a16:colId xmlns:a16="http://schemas.microsoft.com/office/drawing/2014/main" val="2874057956"/>
                    </a:ext>
                  </a:extLst>
                </a:gridCol>
                <a:gridCol w="1577724">
                  <a:extLst>
                    <a:ext uri="{9D8B030D-6E8A-4147-A177-3AD203B41FA5}">
                      <a16:colId xmlns:a16="http://schemas.microsoft.com/office/drawing/2014/main" val="1492316978"/>
                    </a:ext>
                  </a:extLst>
                </a:gridCol>
                <a:gridCol w="1415143">
                  <a:extLst>
                    <a:ext uri="{9D8B030D-6E8A-4147-A177-3AD203B41FA5}">
                      <a16:colId xmlns:a16="http://schemas.microsoft.com/office/drawing/2014/main" val="527430415"/>
                    </a:ext>
                  </a:extLst>
                </a:gridCol>
                <a:gridCol w="3385457">
                  <a:extLst>
                    <a:ext uri="{9D8B030D-6E8A-4147-A177-3AD203B41FA5}">
                      <a16:colId xmlns:a16="http://schemas.microsoft.com/office/drawing/2014/main" val="14403019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s-ES" sz="1600" b="1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VARIABLES CATEGÓRICAS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1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F-STATISTIC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1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P-VALUE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b="1" dirty="0">
                          <a:solidFill>
                            <a:schemeClr val="bg1"/>
                          </a:solidFill>
                          <a:latin typeface="Arial Nova Cond" panose="020B0506020202020204" pitchFamily="34" charset="0"/>
                        </a:rPr>
                        <a:t>TUKEY</a:t>
                      </a:r>
                      <a:endParaRPr lang="en-US" sz="1600" b="1" dirty="0">
                        <a:solidFill>
                          <a:schemeClr val="bg1"/>
                        </a:solidFill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243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CALIDAD DE LA DIETA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 Nova Cond" panose="020B0506020202020204" pitchFamily="34" charset="0"/>
                        </a:rPr>
                        <a:t>0.7543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 Nova Cond" panose="020B0506020202020204" pitchFamily="34" charset="0"/>
                        </a:rPr>
                        <a:t>0.5551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1" dirty="0">
                          <a:latin typeface="Arial Nova Cond" panose="020B0506020202020204" pitchFamily="34" charset="0"/>
                        </a:rPr>
                        <a:t>SIN DIFERENCIAS ENTRE CATEGORÍAS</a:t>
                      </a:r>
                      <a:endParaRPr lang="en-US" sz="1600" b="1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85818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CALIDAD DEL INTERNET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 Nova Cond" panose="020B0506020202020204" pitchFamily="34" charset="0"/>
                        </a:rPr>
                        <a:t>1.1856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 Nova Cond" panose="020B0506020202020204" pitchFamily="34" charset="0"/>
                        </a:rPr>
                        <a:t>0.3140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1" dirty="0">
                          <a:latin typeface="Arial Nova Cond" panose="020B0506020202020204" pitchFamily="34" charset="0"/>
                        </a:rPr>
                        <a:t>SIN DIFERENCIAS ENTRE CATEGORÍAS</a:t>
                      </a:r>
                      <a:endParaRPr lang="en-US" sz="1600" b="1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38281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EDUCACIÓN DE LOS PADRES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 Nova Cond" panose="020B0506020202020204" pitchFamily="34" charset="0"/>
                        </a:rPr>
                        <a:t>0.6556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 Nova Cond" panose="020B0506020202020204" pitchFamily="34" charset="0"/>
                        </a:rPr>
                        <a:t>0.5795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1" dirty="0">
                          <a:latin typeface="Arial Nova Cond" panose="020B0506020202020204" pitchFamily="34" charset="0"/>
                        </a:rPr>
                        <a:t>SIN DIFERENCIAS ENTRE CATEGORÍAS</a:t>
                      </a:r>
                      <a:endParaRPr lang="en-US" sz="1600" b="1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42719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PARTCIPACION EXTRACURRICULAR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 Nova Cond" panose="020B0506020202020204" pitchFamily="34" charset="0"/>
                        </a:rPr>
                        <a:t>0.0158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Arial Nova Cond" panose="020B0506020202020204" pitchFamily="34" charset="0"/>
                        </a:rPr>
                        <a:t>0.9842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1" dirty="0">
                          <a:latin typeface="Arial Nova Cond" panose="020B0506020202020204" pitchFamily="34" charset="0"/>
                        </a:rPr>
                        <a:t>SIN DIFERENCIAS ENTRE CATEGORÍAS</a:t>
                      </a:r>
                      <a:endParaRPr lang="en-US" sz="1600" b="1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694397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TRABAJO A TIEMPO PARCIAL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0.7282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dirty="0">
                          <a:latin typeface="Arial Nova Cond" panose="020B0506020202020204" pitchFamily="34" charset="0"/>
                        </a:rPr>
                        <a:t>0.3937</a:t>
                      </a:r>
                      <a:endParaRPr lang="en-US" sz="160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1" dirty="0">
                          <a:latin typeface="Arial Nova Cond" panose="020B0506020202020204" pitchFamily="34" charset="0"/>
                        </a:rPr>
                        <a:t>SIN DIFERENCIAS ENTRE CATEGORÍAS</a:t>
                      </a:r>
                      <a:endParaRPr lang="en-US" sz="1600" b="1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74316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0" dirty="0">
                          <a:latin typeface="Arial Nova Cond" panose="020B0506020202020204" pitchFamily="34" charset="0"/>
                        </a:rPr>
                        <a:t>GENERO</a:t>
                      </a:r>
                      <a:endParaRPr lang="en-US" sz="1600" b="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0" dirty="0">
                          <a:latin typeface="Arial Nova Cond" panose="020B0506020202020204" pitchFamily="34" charset="0"/>
                        </a:rPr>
                        <a:t>0.3751</a:t>
                      </a:r>
                      <a:endParaRPr lang="en-US" sz="1600" b="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0" dirty="0">
                          <a:latin typeface="Arial Nova Cond" panose="020B0506020202020204" pitchFamily="34" charset="0"/>
                        </a:rPr>
                        <a:t>0.6872</a:t>
                      </a:r>
                      <a:endParaRPr lang="en-US" sz="1600" b="0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600" b="1" dirty="0">
                          <a:latin typeface="Arial Nova Cond" panose="020B0506020202020204" pitchFamily="34" charset="0"/>
                        </a:rPr>
                        <a:t>SIN DIFERENCIAS ENTRE CATEGORÍAS</a:t>
                      </a:r>
                      <a:endParaRPr lang="en-US" sz="1600" b="1" dirty="0">
                        <a:latin typeface="Arial Nova Cond" panose="020B0506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67448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4228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FDBE5B-2EED-3E87-0CBB-493E271CA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449" y="751114"/>
            <a:ext cx="9801100" cy="610688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1B00AB-ECBA-316F-E89B-DE2EB53DF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Peru Ornosa - Python (Proyecto Final)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4DAFB-B02E-9B6F-A7F0-CAAC7AEA6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A7C7-4DFE-48EE-9275-60974841FB5B}" type="datetime5">
              <a:rPr lang="en-US" smtClean="0"/>
              <a:t>11-Nov-25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28F7E-5A3B-6E88-C15A-CF0130434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F57FE7-550A-4797-BEC6-459F0D579FB9}" type="slidenum">
              <a:rPr lang="en-US" smtClean="0"/>
              <a:t>7</a:t>
            </a:fld>
            <a:endParaRPr lang="en-US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5B8EA9F8-8B9F-2B52-5EA8-00E6A8E6C4D8}"/>
              </a:ext>
            </a:extLst>
          </p:cNvPr>
          <p:cNvSpPr txBox="1">
            <a:spLocks/>
          </p:cNvSpPr>
          <p:nvPr/>
        </p:nvSpPr>
        <p:spPr>
          <a:xfrm>
            <a:off x="1004008" y="-155935"/>
            <a:ext cx="10183983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CORRELACIONES VARIABLES CATEGÓRICAS Y NOTAS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4067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D874B4-9306-1C3F-0747-075D31740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2D842D4-1F73-A737-C6CF-B71231EA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248399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14E15A-CCF5-C5F4-DEAC-5A253C70E1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248399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11-Nov-25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0385F751-3D13-CFFB-57EB-02B056990AF1}"/>
              </a:ext>
            </a:extLst>
          </p:cNvPr>
          <p:cNvSpPr txBox="1">
            <a:spLocks/>
          </p:cNvSpPr>
          <p:nvPr/>
        </p:nvSpPr>
        <p:spPr>
          <a:xfrm>
            <a:off x="1004006" y="0"/>
            <a:ext cx="10183983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CORRELACIONES VARIABLES CATEGÓRICAS Y NOTAS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4D870A-9AA4-442D-CD23-A4574C8A6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601" y="1074555"/>
            <a:ext cx="6372795" cy="506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910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62E1DC-82DE-1A05-3E51-637809E53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9B29D11-6361-DF31-4C5B-A8A4372C2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7640" y="6430960"/>
            <a:ext cx="6239309" cy="365125"/>
          </a:xfrm>
        </p:spPr>
        <p:txBody>
          <a:bodyPr/>
          <a:lstStyle/>
          <a:p>
            <a:r>
              <a:rPr lang="es-ES" sz="20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Peru Ornosa - Python (Proyecto Final)</a:t>
            </a:r>
            <a:endParaRPr lang="en-US" sz="20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54B7BD-4E85-BAD9-C636-1B6ACE7FAF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91160" y="6430960"/>
            <a:ext cx="2743200" cy="365125"/>
          </a:xfrm>
        </p:spPr>
        <p:txBody>
          <a:bodyPr/>
          <a:lstStyle/>
          <a:p>
            <a:fld id="{01FBC4F6-2D4A-40DE-A079-660E2DF30495}" type="datetime5">
              <a:rPr lang="en-US" sz="2000" b="1" smtClean="0">
                <a:latin typeface="Agency FB" panose="020B0503020202020204" pitchFamily="34" charset="0"/>
              </a:rPr>
              <a:t>11-Nov-25</a:t>
            </a:fld>
            <a:endParaRPr lang="en-US" sz="2000" b="1" dirty="0">
              <a:latin typeface="Agency FB" panose="020B0503020202020204" pitchFamily="34" charset="0"/>
            </a:endParaRPr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7C70755F-F1A6-C965-6E9B-CBBD51C9808C}"/>
              </a:ext>
            </a:extLst>
          </p:cNvPr>
          <p:cNvSpPr txBox="1">
            <a:spLocks/>
          </p:cNvSpPr>
          <p:nvPr/>
        </p:nvSpPr>
        <p:spPr>
          <a:xfrm>
            <a:off x="1004006" y="-228600"/>
            <a:ext cx="10183983" cy="11974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50" kern="1200" cap="all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CORRELACIONES VARIABLES </a:t>
            </a:r>
            <a:r>
              <a:rPr lang="es-ES" sz="4400" b="1" dirty="0" err="1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NUmÉRICAS</a:t>
            </a:r>
            <a:r>
              <a:rPr lang="es-ES" sz="4400" b="1" dirty="0">
                <a:solidFill>
                  <a:schemeClr val="tx1"/>
                </a:solidFill>
                <a:latin typeface="Agency FB" panose="020B0503020202020204" pitchFamily="34" charset="0"/>
                <a:cs typeface="Aldhabi" panose="01000000000000000000" pitchFamily="2" charset="-78"/>
              </a:rPr>
              <a:t> Y NOTAS</a:t>
            </a:r>
            <a:endParaRPr lang="en-US" sz="4400" b="1" dirty="0">
              <a:solidFill>
                <a:schemeClr val="tx1"/>
              </a:solidFill>
              <a:latin typeface="Agency FB" panose="020B0503020202020204" pitchFamily="34" charset="0"/>
              <a:cs typeface="Aldhabi" panose="01000000000000000000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A04A0D-9B7B-0F79-B185-6283630395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4" t="3577" r="781"/>
          <a:stretch>
            <a:fillRect/>
          </a:stretch>
        </p:blipFill>
        <p:spPr>
          <a:xfrm>
            <a:off x="1051810" y="734647"/>
            <a:ext cx="10088373" cy="561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7093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1741</TotalTime>
  <Words>664</Words>
  <Application>Microsoft Office PowerPoint</Application>
  <PresentationFormat>Widescreen</PresentationFormat>
  <Paragraphs>146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Agency FB</vt:lpstr>
      <vt:lpstr>Aptos</vt:lpstr>
      <vt:lpstr>Arial</vt:lpstr>
      <vt:lpstr>Arial Nova Cond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DuPont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Ornosa Miravalles, Peru</dc:creator>
  <cp:lastModifiedBy>Ornosa Miravalles, Peru</cp:lastModifiedBy>
  <cp:revision>2</cp:revision>
  <dcterms:created xsi:type="dcterms:W3CDTF">2025-11-11T07:51:43Z</dcterms:created>
  <dcterms:modified xsi:type="dcterms:W3CDTF">2025-11-12T12:53:20Z</dcterms:modified>
</cp:coreProperties>
</file>

<file path=docProps/thumbnail.jpeg>
</file>